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269AD-2C18-41AE-84E7-A98E54F1983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BB7B9-13AC-42DE-AA1B-B42C43525519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1DCC65-D251-44C5-90F8-379421EF9858}" type="slidenum">
              <a:rPr lang="en-US"/>
              <a:pPr/>
              <a:t>16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41441-6A76-4C81-95CA-4F90B3D3A966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3103D-819A-4D35-8491-467820FB06F5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Macintosh%20HD:Users:Marita:Desktop:session%203.ppt_media:Learning%20Story%20-%202%20-#169FA1.mov" TargetMode="External"/><Relationship Id="rId1" Type="http://schemas.openxmlformats.org/officeDocument/2006/relationships/video" Target="Macintosh%20HD:Users:Marita:Desktop:session%203.ppt_media:Learning%20Story%20-%202%20-#169FA0.mo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36868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Jeni Wilson 2010 </a:t>
            </a: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hangingPunct="1">
              <a:defRPr/>
            </a:pPr>
            <a:r>
              <a:rPr lang="en-US"/>
              <a:t>Hints for Goal Setting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/>
          <a:p>
            <a:pPr eaLnBrk="1" hangingPunct="1"/>
            <a:r>
              <a:rPr lang="en-US" smtClean="0"/>
              <a:t>Set challenging, focussed goals (not already achieved)</a:t>
            </a:r>
          </a:p>
          <a:p>
            <a:pPr eaLnBrk="1" hangingPunct="1"/>
            <a:r>
              <a:rPr lang="en-US" smtClean="0"/>
              <a:t>Reflect, Use data &amp; criteria for setting goals </a:t>
            </a:r>
          </a:p>
          <a:p>
            <a:pPr eaLnBrk="1" hangingPunct="1"/>
            <a:r>
              <a:rPr lang="en-US" smtClean="0"/>
              <a:t>Be realistic (time)</a:t>
            </a:r>
          </a:p>
          <a:p>
            <a:pPr eaLnBrk="1" hangingPunct="1"/>
            <a:r>
              <a:rPr lang="en-US" smtClean="0"/>
              <a:t>Make a sequenced action plan</a:t>
            </a:r>
          </a:p>
          <a:p>
            <a:pPr eaLnBrk="1" hangingPunct="1"/>
            <a:r>
              <a:rPr lang="en-US" smtClean="0"/>
              <a:t>Get feedback</a:t>
            </a:r>
            <a:endParaRPr lang="en-US" sz="3200" smtClean="0"/>
          </a:p>
        </p:txBody>
      </p:sp>
      <p:sp>
        <p:nvSpPr>
          <p:cNvPr id="4608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481138"/>
            <a:ext cx="41910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Think about how you will know if you’ve achieved your goal (look, sound, feel)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Keep checking goals to refocus and assess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Reflect &amp; revise goals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Share &amp; celebrate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Be a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300"/>
          </a:xfrm>
        </p:spPr>
        <p:txBody>
          <a:bodyPr/>
          <a:lstStyle/>
          <a:p>
            <a:pPr eaLnBrk="1" hangingPunct="1"/>
            <a:r>
              <a:rPr lang="en-US" smtClean="0"/>
              <a:t>Be self-directed, motivated, regulated</a:t>
            </a:r>
          </a:p>
          <a:p>
            <a:pPr eaLnBrk="1" hangingPunct="1"/>
            <a:r>
              <a:rPr lang="en-US" smtClean="0"/>
              <a:t>Able to deal with data</a:t>
            </a:r>
          </a:p>
          <a:p>
            <a:pPr eaLnBrk="1" hangingPunct="1"/>
            <a:r>
              <a:rPr lang="en-US" smtClean="0"/>
              <a:t>Have global communication skills</a:t>
            </a:r>
          </a:p>
          <a:p>
            <a:pPr eaLnBrk="1" hangingPunct="1"/>
            <a:r>
              <a:rPr lang="en-US" smtClean="0"/>
              <a:t>Organise</a:t>
            </a:r>
          </a:p>
          <a:p>
            <a:pPr eaLnBrk="1" hangingPunct="1"/>
            <a:r>
              <a:rPr lang="en-US" smtClean="0"/>
              <a:t>Collaborate</a:t>
            </a:r>
          </a:p>
          <a:p>
            <a:pPr eaLnBrk="1" hangingPunct="1"/>
            <a:r>
              <a:rPr lang="en-US" smtClean="0"/>
              <a:t>Plan, reflect, assess</a:t>
            </a:r>
          </a:p>
          <a:p>
            <a:pPr eaLnBrk="1" hangingPunct="1"/>
            <a:r>
              <a:rPr lang="en-US" smtClean="0"/>
              <a:t>Have multi-level relationships</a:t>
            </a:r>
          </a:p>
          <a:p>
            <a:pPr eaLnBrk="1" hangingPunct="1"/>
            <a:r>
              <a:rPr lang="en-US" smtClean="0"/>
              <a:t>Be ready to and sustain learning </a:t>
            </a:r>
          </a:p>
          <a:p>
            <a:pPr eaLnBrk="1" hangingPunct="1"/>
            <a:r>
              <a:rPr lang="en-US" smtClean="0"/>
              <a:t>Have dispositions to go deeper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b="1" i="1" smtClean="0"/>
              <a:t>What are the implications for assessment?</a:t>
            </a:r>
          </a:p>
          <a:p>
            <a:pPr eaLnBrk="1" hangingPunct="1"/>
            <a:endParaRPr lang="en-US" smtClean="0"/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From the research…students need to be able to..</a:t>
            </a:r>
            <a:br>
              <a:rPr lang="en-US" dirty="0" smtClean="0">
                <a:ea typeface="+mj-ea"/>
                <a:cs typeface="+mj-cs"/>
              </a:rPr>
            </a:br>
            <a:endParaRPr lang="en-US" dirty="0"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11700"/>
          </a:xfrm>
        </p:spPr>
        <p:txBody>
          <a:bodyPr/>
          <a:lstStyle/>
          <a:p>
            <a:endParaRPr lang="en-US" smtClean="0"/>
          </a:p>
          <a:p>
            <a:pPr>
              <a:buFont typeface="Wingdings 3" charset="2"/>
              <a:buNone/>
            </a:pPr>
            <a:r>
              <a:rPr lang="en-US" b="1" smtClean="0"/>
              <a:t>Students</a:t>
            </a:r>
          </a:p>
          <a:p>
            <a:r>
              <a:rPr lang="en-US" smtClean="0"/>
              <a:t>Take responsibility for setting &amp; managing PL goals</a:t>
            </a:r>
          </a:p>
          <a:p>
            <a:r>
              <a:rPr lang="en-US" smtClean="0"/>
              <a:t>Make informed choices</a:t>
            </a:r>
          </a:p>
          <a:p>
            <a:r>
              <a:rPr lang="en-US" smtClean="0"/>
              <a:t>Articulate the learning process</a:t>
            </a:r>
          </a:p>
          <a:p>
            <a:endParaRPr lang="en-US" smtClean="0"/>
          </a:p>
          <a:p>
            <a:pPr>
              <a:buFont typeface="Wingdings 3" charset="2"/>
              <a:buNone/>
            </a:pPr>
            <a:r>
              <a:rPr lang="en-US" b="1" smtClean="0"/>
              <a:t>Teachers</a:t>
            </a:r>
          </a:p>
          <a:p>
            <a:r>
              <a:rPr lang="en-US" smtClean="0"/>
              <a:t>Support students</a:t>
            </a:r>
          </a:p>
          <a:p>
            <a:r>
              <a:rPr lang="en-US" smtClean="0"/>
              <a:t>Plan flexible &amp; responsive curriculum…..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Changing Indicators of Success</a:t>
            </a:r>
            <a:br>
              <a:rPr lang="en-US" dirty="0" smtClean="0"/>
            </a:br>
            <a:r>
              <a:rPr lang="en-US" sz="2667" dirty="0" err="1" smtClean="0"/>
              <a:t>Eg</a:t>
            </a:r>
            <a:r>
              <a:rPr lang="en-US" sz="2667" dirty="0" smtClean="0"/>
              <a:t> St Therese, </a:t>
            </a:r>
            <a:r>
              <a:rPr lang="en-US" sz="2667" dirty="0" err="1" smtClean="0"/>
              <a:t>Torquay</a:t>
            </a:r>
            <a:endParaRPr lang="en-US" sz="2667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Content Placeholder 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025900"/>
          </a:xfrm>
        </p:spPr>
        <p:txBody>
          <a:bodyPr/>
          <a:lstStyle/>
          <a:p>
            <a:pPr>
              <a:buFont typeface="Wingdings 3" charset="2"/>
              <a:buNone/>
            </a:pPr>
            <a:r>
              <a:rPr lang="en-US" b="1" smtClean="0"/>
              <a:t>Teacher Leaders</a:t>
            </a:r>
          </a:p>
          <a:p>
            <a:pPr>
              <a:buFont typeface="Wingdings 3" charset="2"/>
              <a:buNone/>
            </a:pPr>
            <a:endParaRPr lang="en-US" b="1" smtClean="0"/>
          </a:p>
          <a:p>
            <a:r>
              <a:rPr lang="en-US" smtClean="0"/>
              <a:t>Develop structures for team work/meetings</a:t>
            </a:r>
          </a:p>
          <a:p>
            <a:r>
              <a:rPr lang="en-US" smtClean="0"/>
              <a:t>Increase the use of reflective feedback, sharing &amp; learning</a:t>
            </a:r>
          </a:p>
          <a:p>
            <a:r>
              <a:rPr lang="en-US" smtClean="0"/>
              <a:t>Support planning &amp; implementation</a:t>
            </a:r>
          </a:p>
          <a:p>
            <a:r>
              <a:rPr lang="en-US" smtClean="0"/>
              <a:t>Provide differentiated opportunities for professional learning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Success Indicators for Leaders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learning-sche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2"/>
          <p:cNvSpPr txBox="1">
            <a:spLocks noChangeArrowheads="1"/>
          </p:cNvSpPr>
          <p:nvPr/>
        </p:nvSpPr>
        <p:spPr bwMode="auto">
          <a:xfrm>
            <a:off x="1524000" y="228600"/>
            <a:ext cx="62357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Contemporary Learning, CEO 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914400"/>
          <a:ext cx="8534400" cy="5394960"/>
        </p:xfrm>
        <a:graphic>
          <a:graphicData uri="http://schemas.openxmlformats.org/drawingml/2006/table">
            <a:tbl>
              <a:tblPr/>
              <a:tblGrid>
                <a:gridCol w="2844800"/>
                <a:gridCol w="2844800"/>
                <a:gridCol w="2844800"/>
              </a:tblGrid>
              <a:tr h="2211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Supporting the learner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(Learning opportunities &amp; environment)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Enabling the learner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Core know, skills &amp; understandings developed thru)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Engaging the learner in the contemporary world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(Developing deep understandings, building relationships &amp; contributing to community)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Rigorous, relevant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Rich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Personalised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Explicit, scaffolded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Connected, collaborative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Flexible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Innovative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Inquiry focused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Reflecting, planning, thinking, creativity, communicating, collaborating, experimenting, creating, engaging critically with &amp; creating  multimodal texts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Multiple perspectives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Connecting with &amp; learning with others beyond classroom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Developing partnerships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Taking authentic actions that matter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Active citizenship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</a:tbl>
          </a:graphicData>
        </a:graphic>
      </p:graphicFrame>
      <p:sp>
        <p:nvSpPr>
          <p:cNvPr id="51217" name="TextBox 4"/>
          <p:cNvSpPr txBox="1">
            <a:spLocks noChangeArrowheads="1"/>
          </p:cNvSpPr>
          <p:nvPr/>
        </p:nvSpPr>
        <p:spPr bwMode="auto">
          <a:xfrm>
            <a:off x="3200400" y="6172200"/>
            <a:ext cx="563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Contemp tools used for research, thinking, design…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Independent work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Quiet areas (eg, writers space)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Group work spaces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Research/tech spaces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Performance/music  area (puppet theatre, dress ups)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Art/wet space</a:t>
            </a:r>
          </a:p>
          <a:p>
            <a:pPr eaLnBrk="1" hangingPunct="1">
              <a:lnSpc>
                <a:spcPct val="90000"/>
              </a:lnSpc>
            </a:pPr>
            <a:endParaRPr lang="en-US" sz="2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smtClean="0"/>
          </a:p>
        </p:txBody>
      </p:sp>
      <p:sp>
        <p:nvSpPr>
          <p:cNvPr id="52227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Science area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Presentation area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 Kitchen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Community space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Outdoor areas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Play areas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Construction/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	design area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ea typeface="+mj-ea"/>
                <a:cs typeface="+mj-cs"/>
              </a:rPr>
              <a:t>Purposes of Spaces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/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pic>
        <p:nvPicPr>
          <p:cNvPr id="54277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77400" cy="68580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>
              <a:ea typeface="+mj-ea"/>
              <a:cs typeface="+mj-cs"/>
            </a:endParaRP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3" descr="http://www.woorannaparkps.vic.edu.au/images/prep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5105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4" descr="http://www.woorannaparkps.vic.edu.au/images/building_are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00400"/>
            <a:ext cx="4572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Content Placeholder 3" descr="PIC_09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18187" r="-18187"/>
          <a:stretch>
            <a:fillRect/>
          </a:stretch>
        </p:blipFill>
        <p:spPr>
          <a:xfrm>
            <a:off x="-1828800" y="0"/>
            <a:ext cx="12801600" cy="6858000"/>
          </a:xfrm>
          <a:noFill/>
        </p:spPr>
      </p:pic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>
              <a:ea typeface="+mj-ea"/>
              <a:cs typeface="+mj-cs"/>
            </a:endParaRPr>
          </a:p>
        </p:txBody>
      </p:sp>
      <p:pic>
        <p:nvPicPr>
          <p:cNvPr id="56324" name="Picture 4" descr="PIC_09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38400" y="3733800"/>
            <a:ext cx="7594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PIC_092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2400" y="-26670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/>
          </p:cNvSpPr>
          <p:nvPr/>
        </p:nvSpPr>
        <p:spPr bwMode="auto">
          <a:xfrm>
            <a:off x="333375" y="-349250"/>
            <a:ext cx="8810625" cy="202406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>
              <a:defRPr/>
            </a:pPr>
            <a:r>
              <a:rPr 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Discovery 1 conferencing record</a:t>
            </a:r>
            <a:endParaRPr lang="en-US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972300" cy="6303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15899" dir="2700000" algn="ctr" rotWithShape="0">
              <a:srgbClr val="1FFF12">
                <a:alpha val="48276"/>
              </a:srgbClr>
            </a:outerShdw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Content Placeholder 3" descr="img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99294" r="-99294"/>
          <a:stretch>
            <a:fillRect/>
          </a:stretch>
        </p:blipFill>
        <p:spPr>
          <a:xfrm>
            <a:off x="-5105400" y="-990600"/>
            <a:ext cx="15379700" cy="84582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38916" name="Picture 4" descr="img00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0425" y="-990600"/>
            <a:ext cx="5006975" cy="866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Content Placeholder 3" descr="img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14217" r="-14217"/>
          <a:stretch>
            <a:fillRect/>
          </a:stretch>
        </p:blipFill>
        <p:spPr>
          <a:xfrm>
            <a:off x="-1371600" y="0"/>
            <a:ext cx="11811000" cy="71628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charset="2"/>
              <a:buNone/>
            </a:pPr>
            <a:r>
              <a:rPr lang="en-US" smtClean="0"/>
              <a:t>What, why, how, when, where &amp; with whom</a:t>
            </a:r>
          </a:p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r>
              <a:rPr lang="en-US" smtClean="0"/>
              <a:t>Discovery 1</a:t>
            </a:r>
          </a:p>
          <a:p>
            <a:pPr>
              <a:buFont typeface="Wingdings 3" charset="2"/>
              <a:buNone/>
            </a:pPr>
            <a:endParaRPr lang="en-US" smtClean="0"/>
          </a:p>
          <a:p>
            <a:r>
              <a:rPr lang="en-US" smtClean="0"/>
              <a:t>Adult supported</a:t>
            </a:r>
          </a:p>
          <a:p>
            <a:r>
              <a:rPr lang="en-US" smtClean="0"/>
              <a:t>Self managing</a:t>
            </a:r>
          </a:p>
          <a:p>
            <a:r>
              <a:rPr lang="en-US" smtClean="0"/>
              <a:t>Self directed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Thirds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/>
        <p:txBody>
          <a:bodyPr lIns="64291" tIns="32146" rIns="64291" bIns="32146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/>
              <a:t>Managing my Learning</a:t>
            </a: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800" y="1482725"/>
            <a:ext cx="7518400" cy="5313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/>
        <p:txBody>
          <a:bodyPr lIns="64291" tIns="32146" rIns="64291" bIns="32146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/>
              <a:t>Managing my Learning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800" y="1465263"/>
            <a:ext cx="7518400" cy="531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/>
        <p:txBody>
          <a:bodyPr lIns="64291" tIns="32146" rIns="64291" bIns="32146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/>
              <a:t>Managing my Learning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800" y="1473200"/>
            <a:ext cx="7518400" cy="5313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Learning Story - 2 -#169FA0.mov" descr="session 3.ppt_media/Learning Story - 2 - 29.5.2009-1.mov">
            <a:hlinkClick r:id="" action="ppaction://media"/>
          </p:cNvPr>
          <p:cNvPicPr>
            <a:picLocks noRot="1" noChangeAspect="1" noChangeArrowheads="1"/>
          </p:cNvPicPr>
          <p:nvPr>
            <a:quickTime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00" y="1982788"/>
            <a:ext cx="4730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892969" y="-250031"/>
            <a:ext cx="7358063" cy="1714500"/>
          </a:xfrm>
        </p:spPr>
        <p:txBody>
          <a:bodyPr lIns="64291" tIns="32146" rIns="64291" bIns="32146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/>
              <a:t>Learning Stories</a:t>
            </a:r>
          </a:p>
        </p:txBody>
      </p:sp>
      <p:pic>
        <p:nvPicPr>
          <p:cNvPr id="45060" name="Learning Story - 2 -#169FA1.mov" descr="session 3.ppt_media/Learning Story - 2 - 29.5.2009-1.mov">
            <a:hlinkClick r:id="" action="ppaction://media"/>
          </p:cNvPr>
          <p:cNvPicPr>
            <a:picLocks noRot="1" noChangeAspect="1" noChangeArrowheads="1"/>
          </p:cNvPicPr>
          <p:nvPr>
            <a:quickTime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4575" y="3187700"/>
            <a:ext cx="4730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400" y="1027113"/>
            <a:ext cx="8326438" cy="5643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</Words>
  <Application>Microsoft Office PowerPoint</Application>
  <PresentationFormat>On-screen Show (4:3)</PresentationFormat>
  <Paragraphs>99</Paragraphs>
  <Slides>19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Thirds</vt:lpstr>
      <vt:lpstr>Managing my Learning</vt:lpstr>
      <vt:lpstr>Managing my Learning</vt:lpstr>
      <vt:lpstr>Managing my Learning</vt:lpstr>
      <vt:lpstr>Learning Stories</vt:lpstr>
      <vt:lpstr>Hints for Goal Setting</vt:lpstr>
      <vt:lpstr>From the research…students need to be able to.. </vt:lpstr>
      <vt:lpstr>Changing Indicators of Success Eg St Therese, Torquay</vt:lpstr>
      <vt:lpstr>Success Indicators for Leaders</vt:lpstr>
      <vt:lpstr>Slide 14</vt:lpstr>
      <vt:lpstr>Slide 15</vt:lpstr>
      <vt:lpstr>Purposes of Spaces</vt:lpstr>
      <vt:lpstr>Slide 17</vt:lpstr>
      <vt:lpstr>Slide 18</vt:lpstr>
      <vt:lpstr>Slide 19</vt:lpstr>
    </vt:vector>
  </TitlesOfParts>
  <Company>Catholic Education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mrichardson</dc:creator>
  <cp:lastModifiedBy>mrichardson</cp:lastModifiedBy>
  <cp:revision>1</cp:revision>
  <dcterms:created xsi:type="dcterms:W3CDTF">2011-06-28T06:13:09Z</dcterms:created>
  <dcterms:modified xsi:type="dcterms:W3CDTF">2011-06-28T06:13:35Z</dcterms:modified>
</cp:coreProperties>
</file>